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7" r:id="rId8"/>
    <p:sldId id="268" r:id="rId9"/>
    <p:sldId id="263" r:id="rId10"/>
    <p:sldId id="270" r:id="rId11"/>
    <p:sldId id="271" r:id="rId12"/>
    <p:sldId id="260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91" autoAdjust="0"/>
  </p:normalViewPr>
  <p:slideViewPr>
    <p:cSldViewPr snapToGrid="0" showGuides="1">
      <p:cViewPr varScale="1">
        <p:scale>
          <a:sx n="84" d="100"/>
          <a:sy n="84" d="100"/>
        </p:scale>
        <p:origin x="90" y="27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20.07.2020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20.07.2020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xmlns="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xmlns="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xmlns="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xmlns="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xmlns="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xmlns="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xmlns="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xmlns="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xmlns="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xmlns="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damschroeder/crimes-new-york-city" TargetMode="External"/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5" Type="http://schemas.openxmlformats.org/officeDocument/2006/relationships/hyperlink" Target="https://en.wikipedia.org/wiki/New_York_City" TargetMode="External"/><Relationship Id="rId4" Type="http://schemas.openxmlformats.org/officeDocument/2006/relationships/hyperlink" Target="http://www.kaggl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91" y="874821"/>
            <a:ext cx="9155634" cy="51083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Coursera Capstone Project</a:t>
            </a:r>
            <a:endParaRPr lang="ru-RU" dirty="0">
              <a:ln>
                <a:solidFill>
                  <a:srgbClr val="FFFF00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337" y="3773554"/>
            <a:ext cx="3595256" cy="1101897"/>
          </a:xfrm>
        </p:spPr>
        <p:txBody>
          <a:bodyPr/>
          <a:lstStyle/>
          <a:p>
            <a:pPr algn="ctr"/>
            <a:r>
              <a:rPr lang="en-US" dirty="0" smtClean="0"/>
              <a:t>Restaurant Location in NYC</a:t>
            </a:r>
          </a:p>
          <a:p>
            <a:pPr algn="ctr"/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Michael Iannacci</a:t>
            </a:r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July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74032" y="201997"/>
            <a:ext cx="10514998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Target Areas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74032" y="987168"/>
            <a:ext cx="10518598" cy="782639"/>
          </a:xfrm>
        </p:spPr>
        <p:txBody>
          <a:bodyPr/>
          <a:lstStyle/>
          <a:p>
            <a:r>
              <a:rPr lang="en-US" dirty="0" smtClean="0"/>
              <a:t>Locations should be sought as centrally located to these venues as possible</a:t>
            </a:r>
            <a:endParaRPr lang="en-US" dirty="0" smtClean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5" y="1378487"/>
            <a:ext cx="9575132" cy="53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74032" y="201997"/>
            <a:ext cx="10514998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Competitor Locations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74032" y="987168"/>
            <a:ext cx="10518598" cy="782639"/>
          </a:xfrm>
        </p:spPr>
        <p:txBody>
          <a:bodyPr/>
          <a:lstStyle/>
          <a:p>
            <a:r>
              <a:rPr lang="en-US" dirty="0" smtClean="0"/>
              <a:t>Locations should be sought as far away from these venues as possible</a:t>
            </a:r>
            <a:endParaRPr lang="en-US" dirty="0" smtClean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3" y="1378487"/>
            <a:ext cx="9598993" cy="53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2583039"/>
            <a:ext cx="4421856" cy="2588637"/>
          </a:xfrm>
        </p:spPr>
        <p:txBody>
          <a:bodyPr>
            <a:noAutofit/>
          </a:bodyPr>
          <a:lstStyle/>
          <a:p>
            <a:r>
              <a:rPr lang="en-US" sz="2000" dirty="0"/>
              <a:t>This analysis has provided the client with all of the tools needed to assist in the selection of their first location</a:t>
            </a:r>
          </a:p>
          <a:p>
            <a:r>
              <a:rPr lang="en-US" sz="2000" dirty="0"/>
              <a:t>The tools are also applicable to future location selection but the analysis should be updated to include the most accurate and relevant data</a:t>
            </a: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43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/>
              <a:t>A group of investors is looking to invest in a new healthy choice restaurant concept</a:t>
            </a:r>
            <a:endParaRPr lang="ru-R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Our objective is to assist them with the process of selecting their initial location in New York City</a:t>
            </a:r>
            <a:endParaRPr lang="en-US" sz="1600" dirty="0" smtClean="0"/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Niche target of active people</a:t>
            </a:r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Grab-and-go as well as sit down option</a:t>
            </a:r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Will rely on heavy foot traffic for customers</a:t>
            </a:r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Located near venues frequented by target consumer</a:t>
            </a:r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Located away from venues deemed to be competitors.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Client has selected New York City for its launch</a:t>
            </a:r>
            <a:endParaRPr lang="ru-R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New York City is the most populous city in the United States with an estimated 2019 population of 8,336,817 distributed over about 302.6 square </a:t>
            </a:r>
            <a:r>
              <a:rPr lang="en-US" b="1" dirty="0" smtClean="0"/>
              <a:t>miles with hundreds of thousands more commuting and travelling in each day</a:t>
            </a:r>
          </a:p>
          <a:p>
            <a:r>
              <a:rPr lang="en-US" b="1" dirty="0" smtClean="0"/>
              <a:t>It is comprised of 5 boroughs and 306 neighborhoods</a:t>
            </a:r>
          </a:p>
          <a:p>
            <a:r>
              <a:rPr lang="en-US" b="1" dirty="0" smtClean="0"/>
              <a:t>NYC is the </a:t>
            </a:r>
            <a:r>
              <a:rPr lang="en-US" b="1" dirty="0"/>
              <a:t>ideal location to establish the first 10 locations over time before expanding throughout the region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637" y="2225392"/>
            <a:ext cx="4780251" cy="749047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The following data was gathered and used in the analysis:</a:t>
            </a:r>
            <a:endParaRPr lang="ru-R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37" y="3074529"/>
            <a:ext cx="5496790" cy="2588637"/>
          </a:xfrm>
        </p:spPr>
        <p:txBody>
          <a:bodyPr>
            <a:noAutofit/>
          </a:bodyPr>
          <a:lstStyle/>
          <a:p>
            <a:r>
              <a:rPr lang="en-US" sz="1600" u="sng" dirty="0">
                <a:hlinkClick r:id="rId2"/>
              </a:rPr>
              <a:t>https://</a:t>
            </a:r>
            <a:r>
              <a:rPr lang="en-US" sz="1600" u="sng" dirty="0" smtClean="0">
                <a:hlinkClick r:id="rId2"/>
              </a:rPr>
              <a:t>geo.nyu.edu/catalog/nyu_2451_34572</a:t>
            </a:r>
            <a:endParaRPr lang="en-US" sz="1600" u="sng" dirty="0" smtClean="0"/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This dataset contains information, including latitude and longitude coordinates, which will allow for the boroughs and neighborhoods to be segmented and explored.</a:t>
            </a:r>
          </a:p>
          <a:p>
            <a:r>
              <a:rPr lang="en-US" sz="1600" u="sng" dirty="0">
                <a:hlinkClick r:id="rId3"/>
              </a:rPr>
              <a:t>https://</a:t>
            </a:r>
            <a:r>
              <a:rPr lang="en-US" sz="1600" u="sng" dirty="0" smtClean="0">
                <a:hlinkClick r:id="rId3"/>
              </a:rPr>
              <a:t>www.kaggle.com/adamschroeder/crimes-new-york-city</a:t>
            </a:r>
            <a:endParaRPr lang="en-US" sz="1600" u="sng" dirty="0" smtClean="0"/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NYC crime data from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www.kaggle.com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u="sng" dirty="0">
                <a:hlinkClick r:id="rId5"/>
              </a:rPr>
              <a:t>https://en.wikipedia.org/wiki/New_York_City</a:t>
            </a:r>
            <a:endParaRPr lang="en-US" sz="1600" dirty="0"/>
          </a:p>
          <a:p>
            <a:pPr lvl="1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Miscellaneous information from Wikipedia</a:t>
            </a:r>
          </a:p>
          <a:p>
            <a:r>
              <a:rPr lang="en-US" sz="1600" dirty="0" smtClean="0"/>
              <a:t>Foursquare API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Venue information for Manhattan</a:t>
            </a:r>
          </a:p>
          <a:p>
            <a:pPr lvl="1"/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7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As a first step, the demographics and crime rate were examined to determine which borough to focus on</a:t>
            </a:r>
            <a:endParaRPr lang="ru-R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700" dirty="0"/>
              <a:t>The chart on the </a:t>
            </a:r>
            <a:r>
              <a:rPr lang="en-US" sz="1700" dirty="0" smtClean="0"/>
              <a:t>left shows </a:t>
            </a:r>
            <a:r>
              <a:rPr lang="en-US" sz="1700" dirty="0"/>
              <a:t>a breakdown of the demographic data</a:t>
            </a:r>
          </a:p>
          <a:p>
            <a:pPr lvl="1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It is obvious that from a population and density standpoint, Manhattan should be the primary focus</a:t>
            </a:r>
          </a:p>
          <a:p>
            <a:pPr lvl="1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Manhattan provides the greatest foot traffic for and exposure of the new restaurant</a:t>
            </a:r>
          </a:p>
          <a:p>
            <a:r>
              <a:rPr lang="en-US" sz="1700" dirty="0"/>
              <a:t>In addition, Felony Crime Rates were examined for each borough</a:t>
            </a:r>
          </a:p>
          <a:p>
            <a:pPr lvl="1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The data includes the coordinates for each incident</a:t>
            </a:r>
          </a:p>
          <a:p>
            <a:pPr lvl="1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This tool can be used to further screen potential locations once their coordinates are known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0" y="2122668"/>
            <a:ext cx="5562672" cy="25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1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74032" y="201997"/>
            <a:ext cx="10514998" cy="782638"/>
          </a:xfrm>
        </p:spPr>
        <p:txBody>
          <a:bodyPr/>
          <a:lstStyle/>
          <a:p>
            <a:r>
              <a:rPr lang="en-US" dirty="0" smtClean="0"/>
              <a:t>NYC Neighborhoods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74032" y="1070296"/>
            <a:ext cx="10518598" cy="782639"/>
          </a:xfrm>
        </p:spPr>
        <p:txBody>
          <a:bodyPr/>
          <a:lstStyle/>
          <a:p>
            <a:r>
              <a:rPr lang="en-US" dirty="0" smtClean="0"/>
              <a:t>Location of all 306 neighborhoods obtained from 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42" y="1553082"/>
            <a:ext cx="856417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74032" y="201997"/>
            <a:ext cx="10514998" cy="782638"/>
          </a:xfrm>
        </p:spPr>
        <p:txBody>
          <a:bodyPr/>
          <a:lstStyle/>
          <a:p>
            <a:r>
              <a:rPr lang="en-US" dirty="0" smtClean="0"/>
              <a:t>Manhattan</a:t>
            </a:r>
            <a:r>
              <a:rPr lang="en-US" dirty="0" smtClean="0"/>
              <a:t> Neighborhoods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74032" y="987168"/>
            <a:ext cx="10518598" cy="782639"/>
          </a:xfrm>
        </p:spPr>
        <p:txBody>
          <a:bodyPr/>
          <a:lstStyle/>
          <a:p>
            <a:r>
              <a:rPr lang="en-US" dirty="0" smtClean="0"/>
              <a:t>Focus of Analysis narrowed down to Manhattan</a:t>
            </a:r>
            <a:endParaRPr lang="en-US" dirty="0" smtClean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98" y="1461615"/>
            <a:ext cx="9680265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74032" y="201997"/>
            <a:ext cx="10514998" cy="782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Manhattan</a:t>
            </a:r>
            <a:r>
              <a:rPr lang="en-US" dirty="0" smtClean="0"/>
              <a:t> Neighborhoods - Clustered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74032" y="987168"/>
            <a:ext cx="10518598" cy="782639"/>
          </a:xfrm>
        </p:spPr>
        <p:txBody>
          <a:bodyPr/>
          <a:lstStyle/>
          <a:p>
            <a:r>
              <a:rPr lang="en-US" dirty="0" smtClean="0"/>
              <a:t>Clusters </a:t>
            </a:r>
            <a:r>
              <a:rPr lang="en-US" dirty="0"/>
              <a:t>based on based on the mean occurrence of venue </a:t>
            </a:r>
            <a:r>
              <a:rPr lang="en-US" dirty="0" smtClean="0"/>
              <a:t>categories</a:t>
            </a:r>
            <a:endParaRPr lang="en-US" dirty="0" smtClean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76" y="1451754"/>
            <a:ext cx="9443710" cy="52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7206186" cy="782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Areas to Target and Avoid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Based on criteria provided by the client lists of venue types both target and avoid were generated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774032" y="3334811"/>
            <a:ext cx="4365625" cy="2333625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b="1" u="sng" dirty="0" smtClean="0"/>
              <a:t>TARGET LIST</a:t>
            </a:r>
            <a:endParaRPr lang="en-US" sz="1800" b="1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6627121" y="3334811"/>
            <a:ext cx="4365625" cy="2333625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b="1" u="sng" dirty="0"/>
              <a:t>COMPETITOR LIST</a:t>
            </a:r>
            <a:endParaRPr lang="en-US" sz="18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56" y="4148273"/>
            <a:ext cx="33813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544" y="4429261"/>
            <a:ext cx="2390775" cy="3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purl.org/dc/elements/1.1/"/>
    <ds:schemaRef ds:uri="fb0879af-3eba-417a-a55a-ffe6dcd6ca77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6dc4bcd6-49db-4c07-9060-8acfc67cef9f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457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Grande</vt:lpstr>
      <vt:lpstr>Verdana</vt:lpstr>
      <vt:lpstr>Wingdings</vt:lpstr>
      <vt:lpstr>Office Theme</vt:lpstr>
      <vt:lpstr>Coursera Capstone Project</vt:lpstr>
      <vt:lpstr>Background</vt:lpstr>
      <vt:lpstr>Background</vt:lpstr>
      <vt:lpstr>Data</vt:lpstr>
      <vt:lpstr>Analysis</vt:lpstr>
      <vt:lpstr>NYC Neighborhoods</vt:lpstr>
      <vt:lpstr>Manhattan Neighborhoods</vt:lpstr>
      <vt:lpstr>Manhattan Neighborhoods - Clustered</vt:lpstr>
      <vt:lpstr>Areas to Target and Avoid</vt:lpstr>
      <vt:lpstr>Target Areas</vt:lpstr>
      <vt:lpstr>Competitor Locations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2020-07-19T15:45:16Z</dcterms:created>
  <dcterms:modified xsi:type="dcterms:W3CDTF">2020-07-20T16:37:45Z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